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Century Gothic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enturyGothic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enturyGothic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enturyGothic-italic.fntdata"/><Relationship Id="rId6" Type="http://schemas.openxmlformats.org/officeDocument/2006/relationships/slide" Target="slides/slide1.xml"/><Relationship Id="rId18" Type="http://schemas.openxmlformats.org/officeDocument/2006/relationships/font" Target="fonts/CenturyGothic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b6cf0d4f4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b6cf0d4f4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b10bc883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b10bc883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b10bc883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b10bc883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b6cf0d4f4e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b6cf0d4f4e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b6cf0d4f4e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b6cf0d4f4e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b10bc883e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b10bc883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cb10bc883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cb10bc883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b10bc883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b10bc883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c2bab1417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c2bab1417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b10bc883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b10bc883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fa25c9bb4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fa25c9bb4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:push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Relationship Id="rId6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14.png"/><Relationship Id="rId6" Type="http://schemas.openxmlformats.org/officeDocument/2006/relationships/image" Target="../media/image12.png"/><Relationship Id="rId7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1E28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0" y="5036100"/>
            <a:ext cx="9144000" cy="107400"/>
          </a:xfrm>
          <a:prstGeom prst="rect">
            <a:avLst/>
          </a:prstGeom>
          <a:solidFill>
            <a:srgbClr val="D21E2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/>
        </p:nvSpPr>
        <p:spPr>
          <a:xfrm>
            <a:off x="1217113" y="2571750"/>
            <a:ext cx="67098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Demo: Shuffle Features</a:t>
            </a:r>
            <a:endParaRPr b="1" sz="37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1013" y="1539650"/>
            <a:ext cx="2381975" cy="831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1E28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00" y="327775"/>
            <a:ext cx="804325" cy="280723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2"/>
          <p:cNvSpPr txBox="1"/>
          <p:nvPr/>
        </p:nvSpPr>
        <p:spPr>
          <a:xfrm>
            <a:off x="148075" y="766300"/>
            <a:ext cx="532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⚠️ Caution</a:t>
            </a:r>
            <a:endParaRPr b="1"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3" name="Google Shape;143;p22"/>
          <p:cNvSpPr txBox="1"/>
          <p:nvPr/>
        </p:nvSpPr>
        <p:spPr>
          <a:xfrm>
            <a:off x="189000" y="1539700"/>
            <a:ext cx="8367900" cy="31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b="1"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Graphics shuffling is a global setting</a:t>
            </a:r>
            <a:r>
              <a:rPr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- when you enable it, the shuffle will be applied to all the graphics of all content. You will not be able to select/unselect any graphic for shuffle. All the graphics will eventually show up on CFA.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entury Gothic"/>
              <a:buChar char="○"/>
            </a:pPr>
            <a:r>
              <a:rPr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tackle this, before you decide to enable graphics shuffling, you are advised to get rid of all the irrelevant, wrong images from all content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38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○"/>
            </a:pPr>
            <a:r>
              <a:rPr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Since now you have </a:t>
            </a:r>
            <a:r>
              <a:rPr b="1"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delete</a:t>
            </a:r>
            <a:r>
              <a:rPr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feature for graphics, it will be easier to control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Century Gothic"/>
              <a:buChar char="●"/>
            </a:pPr>
            <a:r>
              <a:rPr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After you enable any shuffle, it will take effect from next </a:t>
            </a:r>
            <a:r>
              <a:rPr b="1"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6AM BDT</a:t>
            </a:r>
            <a:r>
              <a:rPr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on the CFA.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●"/>
            </a:pPr>
            <a:r>
              <a:rPr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There is no </a:t>
            </a:r>
            <a:r>
              <a:rPr b="1"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revert</a:t>
            </a:r>
            <a:r>
              <a:rPr lang="en" sz="15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option for any shuffle. So, we advise that you start with experimenting these shuffle options in a few pages/widgets.</a:t>
            </a:r>
            <a:endParaRPr sz="15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074" y="-1"/>
            <a:ext cx="862850" cy="8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3"/>
          <p:cNvSpPr txBox="1"/>
          <p:nvPr/>
        </p:nvSpPr>
        <p:spPr>
          <a:xfrm>
            <a:off x="2833500" y="2187000"/>
            <a:ext cx="3477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Thank You</a:t>
            </a:r>
            <a:endParaRPr b="1" sz="3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41325" y="575400"/>
            <a:ext cx="750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420">
                <a:solidFill>
                  <a:srgbClr val="464646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Agenda</a:t>
            </a:r>
            <a:endParaRPr b="1" sz="3420">
              <a:solidFill>
                <a:srgbClr val="46464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 rotWithShape="1">
          <a:blip r:embed="rId3">
            <a:alphaModFix amt="6000"/>
          </a:blip>
          <a:srcRect b="0" l="33065" r="0" t="0"/>
          <a:stretch/>
        </p:blipFill>
        <p:spPr>
          <a:xfrm>
            <a:off x="0" y="0"/>
            <a:ext cx="252711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41325" y="1424175"/>
            <a:ext cx="8509800" cy="18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entury Gothic"/>
              <a:buChar char="●"/>
            </a:pPr>
            <a:r>
              <a:rPr lang="en" sz="2000">
                <a:latin typeface="Century Gothic"/>
                <a:ea typeface="Century Gothic"/>
                <a:cs typeface="Century Gothic"/>
                <a:sym typeface="Century Gothic"/>
              </a:rPr>
              <a:t>Scope</a:t>
            </a:r>
            <a:endParaRPr sz="20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entury Gothic"/>
              <a:buChar char="●"/>
            </a:pPr>
            <a:r>
              <a:rPr lang="en" sz="2000">
                <a:latin typeface="Century Gothic"/>
                <a:ea typeface="Century Gothic"/>
                <a:cs typeface="Century Gothic"/>
                <a:sym typeface="Century Gothic"/>
              </a:rPr>
              <a:t>Live Wendigo Controls </a:t>
            </a:r>
            <a:endParaRPr sz="20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Font typeface="Century Gothic"/>
              <a:buChar char="●"/>
            </a:pPr>
            <a:r>
              <a:rPr lang="en" sz="2000">
                <a:latin typeface="Century Gothic"/>
                <a:ea typeface="Century Gothic"/>
                <a:cs typeface="Century Gothic"/>
                <a:sym typeface="Century Gothic"/>
              </a:rPr>
              <a:t>CFA Changes</a:t>
            </a:r>
            <a:endParaRPr sz="2000"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entury Gothic"/>
              <a:buChar char="●"/>
            </a:pPr>
            <a:r>
              <a:rPr lang="en" sz="2000">
                <a:latin typeface="Century Gothic"/>
                <a:ea typeface="Century Gothic"/>
                <a:cs typeface="Century Gothic"/>
                <a:sym typeface="Century Gothic"/>
              </a:rPr>
              <a:t>Caution</a:t>
            </a:r>
            <a:endParaRPr sz="19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64" name="Google Shape;64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1E28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0" l="12861" r="0" t="44317"/>
          <a:stretch/>
        </p:blipFill>
        <p:spPr>
          <a:xfrm flipH="1" rot="-4">
            <a:off x="-561917" y="4"/>
            <a:ext cx="8711017" cy="5143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9000" y="327775"/>
            <a:ext cx="804325" cy="280723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189000" y="1002925"/>
            <a:ext cx="5778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Features for discussion</a:t>
            </a:r>
            <a:endParaRPr b="1" sz="30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72" name="Google Shape;72;p15"/>
          <p:cNvSpPr txBox="1"/>
          <p:nvPr/>
        </p:nvSpPr>
        <p:spPr>
          <a:xfrm>
            <a:off x="189000" y="1871425"/>
            <a:ext cx="5272200" cy="223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entury Gothic"/>
              <a:buChar char="➔"/>
            </a:pPr>
            <a:r>
              <a:rPr lang="en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Remove graphics for a content</a:t>
            </a:r>
            <a:endParaRPr sz="19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entury Gothic"/>
              <a:buChar char="➔"/>
            </a:pPr>
            <a:r>
              <a:rPr lang="en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Shuffle content within a group/widget</a:t>
            </a:r>
            <a:endParaRPr sz="19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entury Gothic"/>
              <a:buChar char="➔"/>
            </a:pPr>
            <a:r>
              <a:rPr lang="en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Shuffle widgets within a page</a:t>
            </a:r>
            <a:endParaRPr sz="19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entury Gothic"/>
              <a:buChar char="➔"/>
            </a:pPr>
            <a:r>
              <a:rPr lang="en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Shuffle content graphics</a:t>
            </a:r>
            <a:endParaRPr sz="19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92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Century Gothic"/>
              <a:buChar char="➔"/>
            </a:pPr>
            <a:r>
              <a:rPr lang="en" sz="19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 shuffle timer</a:t>
            </a:r>
            <a:endParaRPr sz="19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1E28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00" y="251575"/>
            <a:ext cx="804325" cy="280723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/>
          <p:nvPr/>
        </p:nvSpPr>
        <p:spPr>
          <a:xfrm>
            <a:off x="1691250" y="1615875"/>
            <a:ext cx="1801800" cy="6312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D21E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" name="Google Shape;79;p16"/>
          <p:cNvCxnSpPr>
            <a:stCxn id="80" idx="3"/>
            <a:endCxn id="81" idx="1"/>
          </p:cNvCxnSpPr>
          <p:nvPr/>
        </p:nvCxnSpPr>
        <p:spPr>
          <a:xfrm flipH="1" rot="10800000">
            <a:off x="3940875" y="2655838"/>
            <a:ext cx="768000" cy="5784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" name="Google Shape;82;p16"/>
          <p:cNvSpPr txBox="1"/>
          <p:nvPr/>
        </p:nvSpPr>
        <p:spPr>
          <a:xfrm>
            <a:off x="306025" y="766288"/>
            <a:ext cx="5778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Remove Graphics for a content</a:t>
            </a:r>
            <a:endParaRPr b="1"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025" y="1928450"/>
            <a:ext cx="3634850" cy="261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08875" y="1747413"/>
            <a:ext cx="3755101" cy="1648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08875" y="3914542"/>
            <a:ext cx="3755101" cy="87700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5" name="Google Shape;85;p16"/>
          <p:cNvCxnSpPr>
            <a:stCxn id="83" idx="2"/>
            <a:endCxn id="84" idx="0"/>
          </p:cNvCxnSpPr>
          <p:nvPr/>
        </p:nvCxnSpPr>
        <p:spPr>
          <a:xfrm>
            <a:off x="6586425" y="3396088"/>
            <a:ext cx="0" cy="51840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074" y="-1"/>
            <a:ext cx="862850" cy="8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/>
        </p:nvSpPr>
        <p:spPr>
          <a:xfrm>
            <a:off x="148075" y="766300"/>
            <a:ext cx="7003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Shuffle content within a group/widget</a:t>
            </a:r>
            <a:endParaRPr b="1" sz="2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625" y="1564300"/>
            <a:ext cx="6356424" cy="326202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/>
          <p:nvPr/>
        </p:nvSpPr>
        <p:spPr>
          <a:xfrm>
            <a:off x="5249425" y="2306900"/>
            <a:ext cx="1259400" cy="3648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D21E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17"/>
          <p:cNvCxnSpPr/>
          <p:nvPr/>
        </p:nvCxnSpPr>
        <p:spPr>
          <a:xfrm flipH="1" rot="10800000">
            <a:off x="6532375" y="2000925"/>
            <a:ext cx="800400" cy="506100"/>
          </a:xfrm>
          <a:prstGeom prst="bentConnector3">
            <a:avLst>
              <a:gd fmla="val 50000" name="adj1"/>
            </a:avLst>
          </a:prstGeom>
          <a:noFill/>
          <a:ln cap="flat" cmpd="sng" w="19050">
            <a:solidFill>
              <a:srgbClr val="D21E28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5" name="Google Shape;95;p17"/>
          <p:cNvSpPr txBox="1"/>
          <p:nvPr/>
        </p:nvSpPr>
        <p:spPr>
          <a:xfrm>
            <a:off x="7332775" y="1789050"/>
            <a:ext cx="125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entury Gothic"/>
                <a:ea typeface="Century Gothic"/>
                <a:cs typeface="Century Gothic"/>
                <a:sym typeface="Century Gothic"/>
              </a:rPr>
              <a:t>New feature</a:t>
            </a:r>
            <a:endParaRPr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074" y="-1"/>
            <a:ext cx="862850" cy="86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 rotWithShape="1">
          <a:blip r:embed="rId4">
            <a:alphaModFix/>
          </a:blip>
          <a:srcRect b="0" l="0" r="15511" t="0"/>
          <a:stretch/>
        </p:blipFill>
        <p:spPr>
          <a:xfrm>
            <a:off x="3154350" y="925000"/>
            <a:ext cx="5543700" cy="1646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 rotWithShape="1">
          <a:blip r:embed="rId5">
            <a:alphaModFix/>
          </a:blip>
          <a:srcRect b="0" l="0" r="14595" t="0"/>
          <a:stretch/>
        </p:blipFill>
        <p:spPr>
          <a:xfrm>
            <a:off x="423725" y="3033449"/>
            <a:ext cx="6026250" cy="1705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6591200" y="456850"/>
            <a:ext cx="210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entury Gothic"/>
                <a:ea typeface="Century Gothic"/>
                <a:cs typeface="Century Gothic"/>
                <a:sym typeface="Century Gothic"/>
              </a:rPr>
              <a:t>Before Shuffle</a:t>
            </a:r>
            <a:endParaRPr b="1" sz="1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423725" y="2571750"/>
            <a:ext cx="1742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Century Gothic"/>
                <a:ea typeface="Century Gothic"/>
                <a:cs typeface="Century Gothic"/>
                <a:sym typeface="Century Gothic"/>
              </a:rPr>
              <a:t>After</a:t>
            </a:r>
            <a:r>
              <a:rPr b="1" lang="en" sz="1800">
                <a:latin typeface="Century Gothic"/>
                <a:ea typeface="Century Gothic"/>
                <a:cs typeface="Century Gothic"/>
                <a:sym typeface="Century Gothic"/>
              </a:rPr>
              <a:t> Shuffle</a:t>
            </a:r>
            <a:endParaRPr b="1" sz="18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074" y="-1"/>
            <a:ext cx="862850" cy="865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/>
        </p:nvSpPr>
        <p:spPr>
          <a:xfrm>
            <a:off x="148075" y="766300"/>
            <a:ext cx="532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Shuffle widgets within a page</a:t>
            </a:r>
            <a:endParaRPr b="1" sz="2200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625" y="1447725"/>
            <a:ext cx="7408225" cy="333152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9"/>
          <p:cNvSpPr/>
          <p:nvPr/>
        </p:nvSpPr>
        <p:spPr>
          <a:xfrm>
            <a:off x="4119500" y="2036225"/>
            <a:ext cx="694500" cy="3060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D21E2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3" name="Google Shape;113;p19"/>
          <p:cNvCxnSpPr/>
          <p:nvPr/>
        </p:nvCxnSpPr>
        <p:spPr>
          <a:xfrm flipH="1" rot="10800000">
            <a:off x="4472600" y="1906775"/>
            <a:ext cx="3401700" cy="105900"/>
          </a:xfrm>
          <a:prstGeom prst="bentConnector3">
            <a:avLst>
              <a:gd fmla="val 0" name="adj1"/>
            </a:avLst>
          </a:prstGeom>
          <a:noFill/>
          <a:ln cap="flat" cmpd="sng" w="19050">
            <a:solidFill>
              <a:srgbClr val="D21E28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114" name="Google Shape;114;p19"/>
          <p:cNvSpPr txBox="1"/>
          <p:nvPr/>
        </p:nvSpPr>
        <p:spPr>
          <a:xfrm>
            <a:off x="7874300" y="1700775"/>
            <a:ext cx="1259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entury Gothic"/>
                <a:ea typeface="Century Gothic"/>
                <a:cs typeface="Century Gothic"/>
                <a:sym typeface="Century Gothic"/>
              </a:rPr>
              <a:t>New feature</a:t>
            </a:r>
            <a:endParaRPr sz="1300"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1E28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00" y="251575"/>
            <a:ext cx="804325" cy="280723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0"/>
          <p:cNvSpPr txBox="1"/>
          <p:nvPr/>
        </p:nvSpPr>
        <p:spPr>
          <a:xfrm>
            <a:off x="148075" y="766300"/>
            <a:ext cx="532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Shuffle content graphics</a:t>
            </a:r>
            <a:endParaRPr b="1"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1" name="Google Shape;121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54575" y="1546675"/>
            <a:ext cx="3626924" cy="84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8596" y="2730625"/>
            <a:ext cx="2358891" cy="188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9550" y="1571385"/>
            <a:ext cx="3626975" cy="817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011412" y="2730625"/>
            <a:ext cx="2263250" cy="18844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5" name="Google Shape;125;p20"/>
          <p:cNvCxnSpPr>
            <a:endCxn id="124" idx="1"/>
          </p:cNvCxnSpPr>
          <p:nvPr/>
        </p:nvCxnSpPr>
        <p:spPr>
          <a:xfrm flipH="1" rot="-5400000">
            <a:off x="205313" y="2866751"/>
            <a:ext cx="1271700" cy="340500"/>
          </a:xfrm>
          <a:prstGeom prst="curvedConnector2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triangle"/>
          </a:ln>
        </p:spPr>
      </p:cxnSp>
      <p:cxnSp>
        <p:nvCxnSpPr>
          <p:cNvPr id="126" name="Google Shape;126;p20"/>
          <p:cNvCxnSpPr>
            <a:endCxn id="122" idx="3"/>
          </p:cNvCxnSpPr>
          <p:nvPr/>
        </p:nvCxnSpPr>
        <p:spPr>
          <a:xfrm rot="5400000">
            <a:off x="7263287" y="2885350"/>
            <a:ext cx="1271700" cy="303300"/>
          </a:xfrm>
          <a:prstGeom prst="curvedConnector2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oval"/>
            <a:tailEnd len="med" w="med" type="triangl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21E28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00" y="251575"/>
            <a:ext cx="804325" cy="280723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 txBox="1"/>
          <p:nvPr/>
        </p:nvSpPr>
        <p:spPr>
          <a:xfrm>
            <a:off x="148075" y="766300"/>
            <a:ext cx="5325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Manage s</a:t>
            </a:r>
            <a:r>
              <a:rPr b="1" lang="en" sz="28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huffle timer</a:t>
            </a:r>
            <a:endParaRPr b="1" sz="2200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4799" y="1546675"/>
            <a:ext cx="4603302" cy="329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/>
          <p:nvPr/>
        </p:nvSpPr>
        <p:spPr>
          <a:xfrm>
            <a:off x="3660475" y="2769806"/>
            <a:ext cx="320500" cy="643075"/>
          </a:xfrm>
          <a:custGeom>
            <a:rect b="b" l="l" r="r" t="t"/>
            <a:pathLst>
              <a:path extrusionOk="0" h="25723" w="12820">
                <a:moveTo>
                  <a:pt x="0" y="1729"/>
                </a:moveTo>
                <a:cubicBezTo>
                  <a:pt x="1805" y="1729"/>
                  <a:pt x="8867" y="-1959"/>
                  <a:pt x="10829" y="1729"/>
                </a:cubicBezTo>
                <a:cubicBezTo>
                  <a:pt x="12791" y="5417"/>
                  <a:pt x="13575" y="20091"/>
                  <a:pt x="11770" y="23857"/>
                </a:cubicBezTo>
                <a:cubicBezTo>
                  <a:pt x="9965" y="27624"/>
                  <a:pt x="1962" y="24250"/>
                  <a:pt x="0" y="24328"/>
                </a:cubicBezTo>
              </a:path>
            </a:pathLst>
          </a:custGeom>
          <a:noFill/>
          <a:ln cap="flat" cmpd="sng" w="19050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sp>
      <p:cxnSp>
        <p:nvCxnSpPr>
          <p:cNvPr id="135" name="Google Shape;135;p21"/>
          <p:cNvCxnSpPr/>
          <p:nvPr/>
        </p:nvCxnSpPr>
        <p:spPr>
          <a:xfrm flipH="1" rot="10800000">
            <a:off x="3990050" y="3060275"/>
            <a:ext cx="1341900" cy="11700"/>
          </a:xfrm>
          <a:prstGeom prst="straightConnector1">
            <a:avLst/>
          </a:prstGeom>
          <a:noFill/>
          <a:ln cap="flat" cmpd="sng" w="19050">
            <a:solidFill>
              <a:srgbClr val="464646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36" name="Google Shape;136;p21"/>
          <p:cNvSpPr txBox="1"/>
          <p:nvPr/>
        </p:nvSpPr>
        <p:spPr>
          <a:xfrm>
            <a:off x="5402450" y="2866025"/>
            <a:ext cx="3483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Timers will be set to </a:t>
            </a:r>
            <a:r>
              <a:rPr b="1"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Weekly</a:t>
            </a:r>
            <a:r>
              <a:rPr lang="en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by default</a:t>
            </a:r>
            <a:endParaRPr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